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66" r:id="rId15"/>
    <p:sldId id="269" r:id="rId16"/>
    <p:sldId id="270" r:id="rId17"/>
    <p:sldId id="277" r:id="rId18"/>
    <p:sldId id="271" r:id="rId19"/>
    <p:sldId id="272" r:id="rId20"/>
    <p:sldId id="273" r:id="rId21"/>
    <p:sldId id="274" r:id="rId22"/>
    <p:sldId id="275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58D22F-DFDE-4C46-968F-18A76AC9277B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A0DE1A-DADF-4C62-BB3F-5E7278B489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B%D0%B0%D1%81%D1%81%D0%BE%D0%B2%D0%B0%D1%8F_%D0%B1%D0%BE%D1%80%D1%8C%D0%B1%D0%B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Метапредметный</a:t>
            </a:r>
            <a:r>
              <a:rPr lang="ru-RU" dirty="0" smtClean="0"/>
              <a:t> подход в преподавании истории и обществознания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Выполнила: учитель истории и обществознания </a:t>
            </a:r>
          </a:p>
          <a:p>
            <a:r>
              <a:rPr lang="ru-RU" dirty="0" smtClean="0"/>
              <a:t>Прохорова </a:t>
            </a:r>
            <a:r>
              <a:rPr lang="ru-RU" dirty="0" err="1" smtClean="0"/>
              <a:t>Инга</a:t>
            </a:r>
            <a:r>
              <a:rPr lang="ru-RU" dirty="0" smtClean="0"/>
              <a:t> Александровна</a:t>
            </a:r>
          </a:p>
          <a:p>
            <a:r>
              <a:rPr lang="ru-RU" dirty="0" smtClean="0"/>
              <a:t>МБОУ СШ 49 им. </a:t>
            </a:r>
            <a:r>
              <a:rPr lang="ru-RU" dirty="0" err="1" smtClean="0"/>
              <a:t>героев-даманцев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Формулировка темы занятия в традиционной и </a:t>
            </a:r>
            <a:r>
              <a:rPr lang="ru-RU" sz="2700" b="1" dirty="0" err="1" smtClean="0"/>
              <a:t>метапредметной</a:t>
            </a:r>
            <a:r>
              <a:rPr lang="ru-RU" sz="2700" b="1" dirty="0" smtClean="0"/>
              <a:t> интерпретации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Традиционная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формулировка 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Метапредметная</a:t>
                      </a:r>
                      <a:endParaRPr kumimoji="0"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формулировка темы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«Отечественная война 1812 года»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«Позиции и роли в Отечественной войне 1812 года. Героическое и трагическое в Отечественной войне 1812 года».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приемы </a:t>
            </a:r>
            <a:r>
              <a:rPr lang="ru-RU" dirty="0" smtClean="0"/>
              <a:t>критического мышления </a:t>
            </a:r>
            <a:r>
              <a:rPr lang="ru-RU" dirty="0" smtClean="0"/>
              <a:t>вырабатывают </a:t>
            </a:r>
            <a:r>
              <a:rPr lang="ru-RU" dirty="0" smtClean="0"/>
              <a:t>у обучающихся </a:t>
            </a:r>
            <a:r>
              <a:rPr lang="ru-RU" dirty="0" err="1" smtClean="0"/>
              <a:t>надпредметные</a:t>
            </a:r>
            <a:r>
              <a:rPr lang="ru-RU" dirty="0" smtClean="0"/>
              <a:t> умения, такие как: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55232" cy="52578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умение работать в группе; 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умение графически оформить текстовый материал; 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умение творчески интерпретировать имеющуюся </a:t>
            </a:r>
          </a:p>
          <a:p>
            <a:r>
              <a:rPr lang="ru-RU" dirty="0" smtClean="0"/>
              <a:t>информацию;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умение распределить информацию по степени новизны и </a:t>
            </a:r>
          </a:p>
          <a:p>
            <a:r>
              <a:rPr lang="ru-RU" dirty="0" smtClean="0"/>
              <a:t>значимости; </a:t>
            </a:r>
          </a:p>
          <a:p>
            <a:r>
              <a:rPr lang="ru-RU" dirty="0" smtClean="0"/>
              <a:t> </a:t>
            </a:r>
            <a:r>
              <a:rPr lang="ru-RU" dirty="0" smtClean="0"/>
              <a:t>умение обобщить полученные знания; </a:t>
            </a:r>
          </a:p>
          <a:p>
            <a:r>
              <a:rPr lang="ru-RU" dirty="0" smtClean="0"/>
              <a:t> </a:t>
            </a:r>
            <a:r>
              <a:rPr lang="ru-RU" dirty="0" smtClean="0"/>
              <a:t>формирование культуры чтения,</a:t>
            </a:r>
            <a:endParaRPr lang="ru-RU" dirty="0"/>
          </a:p>
        </p:txBody>
      </p:sp>
      <p:pic>
        <p:nvPicPr>
          <p:cNvPr id="5" name="Содержимое 4" descr="images (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1772816"/>
            <a:ext cx="3846799" cy="260680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Метапредметные</a:t>
            </a:r>
            <a:r>
              <a:rPr lang="ru-RU" dirty="0" smtClean="0"/>
              <a:t> проблемные ситуации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ситуация неопределенности;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ситуация неожиданности;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ситуация конфликта;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ситуация опровержения;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ситуация предположения.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ru-RU" dirty="0" smtClean="0">
                <a:latin typeface="Calibri" pitchFamily="34" charset="0"/>
                <a:cs typeface="Arial" pitchFamily="34" charset="0"/>
              </a:rPr>
              <a:t>Постановка задачи</a:t>
            </a:r>
          </a:p>
          <a:p>
            <a:pPr>
              <a:buFontTx/>
              <a:buAutoNum type="arabicPeriod"/>
            </a:pPr>
            <a:r>
              <a:rPr lang="ru-RU" dirty="0" smtClean="0">
                <a:latin typeface="Calibri" pitchFamily="34" charset="0"/>
                <a:cs typeface="Arial" pitchFamily="34" charset="0"/>
              </a:rPr>
              <a:t>Запись всех ответов на доске.</a:t>
            </a:r>
          </a:p>
          <a:p>
            <a:pPr>
              <a:buFontTx/>
              <a:buAutoNum type="arabicPeriod"/>
            </a:pPr>
            <a:r>
              <a:rPr lang="ru-RU" dirty="0" smtClean="0">
                <a:latin typeface="Calibri" pitchFamily="34" charset="0"/>
                <a:cs typeface="Arial" pitchFamily="34" charset="0"/>
              </a:rPr>
              <a:t>Задание одно, ответы разные. Почему?</a:t>
            </a:r>
          </a:p>
          <a:p>
            <a:pPr>
              <a:buFontTx/>
              <a:buAutoNum type="arabicPeriod"/>
            </a:pPr>
            <a:r>
              <a:rPr lang="ru-RU" dirty="0" smtClean="0">
                <a:latin typeface="Calibri" pitchFamily="34" charset="0"/>
                <a:cs typeface="Arial" pitchFamily="34" charset="0"/>
              </a:rPr>
              <a:t>Что нам не понятно? Чего мы не знаем?</a:t>
            </a:r>
          </a:p>
          <a:p>
            <a:pPr>
              <a:buFontTx/>
              <a:buAutoNum type="arabicPeriod"/>
            </a:pPr>
            <a:r>
              <a:rPr lang="ru-RU" dirty="0" smtClean="0">
                <a:latin typeface="Calibri" pitchFamily="34" charset="0"/>
                <a:cs typeface="Arial" pitchFamily="34" charset="0"/>
              </a:rPr>
              <a:t>Что будем делать?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Кластер </a:t>
            </a:r>
            <a:r>
              <a:rPr lang="ru-RU" b="1" dirty="0" smtClean="0"/>
              <a:t>(«гроздь»)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0004-004-ZADANIE-Sostavit-klaster-na-osnove-glavnykh-smyslovykh-blo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/>
              <a:t>Государство - </a:t>
            </a:r>
            <a:r>
              <a:rPr lang="ru-RU" dirty="0" smtClean="0"/>
              <a:t>есть машина для угнетения одного </a:t>
            </a:r>
            <a:r>
              <a:rPr lang="ru-RU" dirty="0" smtClean="0">
                <a:hlinkClick r:id="rId2" tooltip="Классовая борьба"/>
              </a:rPr>
              <a:t>класса</a:t>
            </a:r>
            <a:r>
              <a:rPr lang="ru-RU" dirty="0" smtClean="0"/>
              <a:t> другим, машина, чтобы держать в повиновении одному классу прочие подчинённые классы</a:t>
            </a:r>
            <a:r>
              <a:rPr lang="ru-RU" dirty="0" smtClean="0"/>
              <a:t>» (В. Ленин)</a:t>
            </a:r>
          </a:p>
          <a:p>
            <a:r>
              <a:rPr lang="ru-RU" b="1" dirty="0" smtClean="0"/>
              <a:t>Государство — это  человек в  гораздо  более крупных масштабах.</a:t>
            </a:r>
            <a:r>
              <a:rPr lang="ru-RU" dirty="0" smtClean="0"/>
              <a:t> </a:t>
            </a:r>
            <a:r>
              <a:rPr lang="ru-RU" dirty="0" smtClean="0"/>
              <a:t>(Платон)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Таблицы и схемы</a:t>
            </a:r>
            <a:endParaRPr lang="ru-RU" dirty="0"/>
          </a:p>
        </p:txBody>
      </p:sp>
      <p:pic>
        <p:nvPicPr>
          <p:cNvPr id="4" name="Изображение 1" descr="Снимок экрана 2016-02-13 в 8.48.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77231"/>
            <a:ext cx="86868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проблемные ситуации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направленные на выявление области «незнания»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направленные на  самоопределение обучающегося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Тема: Конкуренция и </a:t>
            </a:r>
            <a:r>
              <a:rPr lang="ru-RU" b="1" dirty="0" smtClean="0"/>
              <a:t>монополия </a:t>
            </a:r>
            <a:r>
              <a:rPr lang="ru-RU" sz="2800" dirty="0" smtClean="0"/>
              <a:t>(11 класс обществознание)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Учитель </a:t>
            </a:r>
            <a:r>
              <a:rPr lang="ru-RU" dirty="0" smtClean="0"/>
              <a:t>рассказывает обучающимся о компании «Майкрософт» и ее деятельности на рынке информации.</a:t>
            </a:r>
          </a:p>
          <a:p>
            <a:r>
              <a:rPr lang="ru-RU" dirty="0" smtClean="0"/>
              <a:t>Вопрос: Как вы думаете, какое решение принял американский суд? (обучающиеся высказывают свои предположения).</a:t>
            </a:r>
          </a:p>
          <a:p>
            <a:r>
              <a:rPr lang="ru-RU" dirty="0" smtClean="0"/>
              <a:t>Почему суд принял решение о разделе компании? (обсуждение, выход на тему, </a:t>
            </a:r>
            <a:r>
              <a:rPr lang="ru-RU" dirty="0" err="1" smtClean="0"/>
              <a:t>целеполагание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Финансы в экономике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Обучающимся предлагается начало фразы известного австралийского экономиста Ф. </a:t>
            </a:r>
            <a:r>
              <a:rPr lang="ru-RU" dirty="0" err="1" smtClean="0"/>
              <a:t>Хайека</a:t>
            </a:r>
            <a:r>
              <a:rPr lang="ru-RU" dirty="0" smtClean="0"/>
              <a:t>: «Деньги как навоз…».</a:t>
            </a:r>
          </a:p>
          <a:p>
            <a:r>
              <a:rPr lang="ru-RU" dirty="0" smtClean="0"/>
              <a:t>Учитель предлагает обучающимся высказать свои предположения, как можно закончить эту фразу. </a:t>
            </a:r>
          </a:p>
          <a:p>
            <a:r>
              <a:rPr lang="ru-RU" dirty="0" smtClean="0"/>
              <a:t>Затем эта фраза появляется полностью: «Деньги как навоз: если их не разбрасывать, от них не будет толку».</a:t>
            </a:r>
          </a:p>
          <a:p>
            <a:r>
              <a:rPr lang="ru-RU" dirty="0" smtClean="0"/>
              <a:t>Вопрос учителя: Как вы понимаете выражение </a:t>
            </a:r>
            <a:r>
              <a:rPr lang="ru-RU" dirty="0" err="1" smtClean="0"/>
              <a:t>Хайека</a:t>
            </a:r>
            <a:r>
              <a:rPr lang="ru-RU" dirty="0" smtClean="0"/>
              <a:t>?</a:t>
            </a:r>
          </a:p>
          <a:p>
            <a:r>
              <a:rPr lang="ru-RU" dirty="0" smtClean="0"/>
              <a:t>Задание: У каждого из вас есть 100 000 рублей. Где и как вы бы разбросали эти деньги, чтобы был толк? (самостоятельная деятельность обучающихся).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72066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60875"/>
            <a:ext cx="3240360" cy="505496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Стандарт </a:t>
            </a:r>
            <a:r>
              <a:rPr lang="ru-RU" dirty="0" smtClean="0"/>
              <a:t>- это социальная норма, реализующая общественный договор между семьей, обществом  и государством.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/>
              <a:t>Слагаемые успеха в бизнесе.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Урок начинается с демонстрации </a:t>
            </a:r>
            <a:r>
              <a:rPr lang="ru-RU" dirty="0" err="1" smtClean="0"/>
              <a:t>фотогалереи</a:t>
            </a:r>
            <a:r>
              <a:rPr lang="ru-RU" dirty="0" smtClean="0"/>
              <a:t> известных предпринимателей, бизнесменов, миллионеров: М. Прохоров, Г. Форд, Р. Абрамович,  Джобс, Б. Гейтс.</a:t>
            </a:r>
          </a:p>
          <a:p>
            <a:r>
              <a:rPr lang="ru-RU" dirty="0" smtClean="0"/>
              <a:t>Задание: Составьте вопросы для пятиминутного интервью с этими людьми. (обучающиеся составляют вопросы).</a:t>
            </a:r>
          </a:p>
          <a:p>
            <a:r>
              <a:rPr lang="ru-RU" dirty="0" smtClean="0"/>
              <a:t>Учитель: А теперь обменяйтесь составленными вопросами и попробуйте найти на них ответы. (обучающимся определяется время для работы, затем происходит обсуждение вопросов и ответов, выход на тему).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Рыночные отношения в современной экономике.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Обучающиеся предварительно готовят презентацию (видеосюжет), в которой отражены:</a:t>
            </a:r>
          </a:p>
          <a:p>
            <a:r>
              <a:rPr lang="ru-RU" dirty="0" smtClean="0"/>
              <a:t>- ассортимент товаров и услуг в нашем городе,</a:t>
            </a:r>
          </a:p>
          <a:p>
            <a:r>
              <a:rPr lang="ru-RU" dirty="0" smtClean="0"/>
              <a:t>- цены на различные товары и услуги.</a:t>
            </a:r>
          </a:p>
          <a:p>
            <a:r>
              <a:rPr lang="ru-RU" dirty="0" smtClean="0"/>
              <a:t>Урок начинается с просмотра презентации.</a:t>
            </a:r>
          </a:p>
          <a:p>
            <a:r>
              <a:rPr lang="ru-RU" dirty="0" smtClean="0"/>
              <a:t>Вопрос: На что вы обратили внимание при просмотре презентации?</a:t>
            </a:r>
          </a:p>
          <a:p>
            <a:r>
              <a:rPr lang="ru-RU" dirty="0" smtClean="0"/>
              <a:t>Обучающиеся отмечают широкий спектр предлагаемых товаров и услуг, однако, на одни и те же товары устанавливаются разные цены.</a:t>
            </a:r>
          </a:p>
          <a:p>
            <a:r>
              <a:rPr lang="ru-RU" dirty="0" smtClean="0"/>
              <a:t>Вопрос: Чем вы можете объяснить такую ситуацию?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Роль учителя в реализации </a:t>
            </a:r>
            <a:r>
              <a:rPr lang="ru-RU" dirty="0" err="1" smtClean="0"/>
              <a:t>метапредметного</a:t>
            </a:r>
            <a:r>
              <a:rPr lang="ru-RU" dirty="0" smtClean="0"/>
              <a:t> подхода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 рассказ на основе информации учебника, отрывка из летописей, литературного источника, карты и схемы;</a:t>
            </a:r>
          </a:p>
          <a:p>
            <a:r>
              <a:rPr lang="ru-RU" dirty="0" smtClean="0"/>
              <a:t>- умение извлекать информацию из источника;</a:t>
            </a:r>
          </a:p>
          <a:p>
            <a:r>
              <a:rPr lang="ru-RU" dirty="0" smtClean="0"/>
              <a:t>- описание объекта по схеме.</a:t>
            </a:r>
          </a:p>
          <a:p>
            <a:r>
              <a:rPr lang="ru-RU" dirty="0" smtClean="0"/>
              <a:t>- составление характеристики исторического деятеля.</a:t>
            </a:r>
          </a:p>
          <a:p>
            <a:r>
              <a:rPr lang="ru-RU" dirty="0" smtClean="0"/>
              <a:t>- Работа с картой («Чтение карты»), схемой</a:t>
            </a:r>
          </a:p>
          <a:p>
            <a:r>
              <a:rPr lang="ru-RU" dirty="0" smtClean="0"/>
              <a:t>- Анализ исторического источника</a:t>
            </a:r>
          </a:p>
          <a:p>
            <a:r>
              <a:rPr lang="ru-RU" dirty="0" smtClean="0"/>
              <a:t>- Чтение и обобщение фактов из литературного источника.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и методы работы с текстом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 Составление вопросов к тексту, ответы на них</a:t>
            </a:r>
          </a:p>
          <a:p>
            <a:r>
              <a:rPr lang="ru-RU" dirty="0" smtClean="0"/>
              <a:t>- Комментированное чтение текста</a:t>
            </a:r>
          </a:p>
          <a:p>
            <a:r>
              <a:rPr lang="ru-RU" dirty="0" smtClean="0"/>
              <a:t>- Составление простого и сложного плана</a:t>
            </a:r>
          </a:p>
          <a:p>
            <a:r>
              <a:rPr lang="ru-RU" dirty="0" smtClean="0"/>
              <a:t>- Составление сравнительных, хронологических таблиц</a:t>
            </a:r>
          </a:p>
          <a:p>
            <a:r>
              <a:rPr lang="ru-RU" dirty="0" smtClean="0"/>
              <a:t>- Составление кластера</a:t>
            </a:r>
          </a:p>
          <a:p>
            <a:r>
              <a:rPr lang="ru-RU" dirty="0" smtClean="0"/>
              <a:t>- Подбор фактов, подтверждающих или опровергающих гипотезу</a:t>
            </a:r>
          </a:p>
          <a:p>
            <a:r>
              <a:rPr lang="ru-RU" dirty="0" smtClean="0"/>
              <a:t>- Составление логической схемы, цепочки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нные файлы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799"/>
            <a:ext cx="5593671" cy="394636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Зачем </a:t>
            </a:r>
            <a:r>
              <a:rPr lang="ru-RU" dirty="0" err="1" smtClean="0"/>
              <a:t>метапредметность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Метапредметный</a:t>
            </a:r>
            <a:r>
              <a:rPr lang="ru-RU" dirty="0" smtClean="0"/>
              <a:t> урок – это ….</a:t>
            </a:r>
          </a:p>
          <a:p>
            <a:r>
              <a:rPr lang="ru-RU" dirty="0" smtClean="0"/>
              <a:t>Роль учителя в реализации </a:t>
            </a:r>
            <a:r>
              <a:rPr lang="ru-RU" dirty="0" err="1" smtClean="0"/>
              <a:t>метапредметного</a:t>
            </a:r>
            <a:r>
              <a:rPr lang="ru-RU" dirty="0" smtClean="0"/>
              <a:t> подхода.</a:t>
            </a:r>
            <a:endParaRPr lang="ru-RU" dirty="0"/>
          </a:p>
        </p:txBody>
      </p:sp>
      <p:pic>
        <p:nvPicPr>
          <p:cNvPr id="5" name="Содержимое 4" descr="slide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0887" y="1340768"/>
            <a:ext cx="4803113" cy="360233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Зачем </a:t>
            </a:r>
            <a:r>
              <a:rPr lang="ru-RU" sz="2800" dirty="0" err="1" smtClean="0"/>
              <a:t>метапредметность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Константин Дмитриевич Ушинский: «Голова, наполненная отрывочными, бессвязными знаниями, похожа на кладовую, в которой все в беспорядке и где сам хозяин ничего не отыщет; голова, где только система без знаний, похожа на лавку, в которой на всех ящиках есть надписи, но в ящиках пусто».</a:t>
            </a:r>
            <a:endParaRPr lang="ru-RU" dirty="0"/>
          </a:p>
        </p:txBody>
      </p:sp>
      <p:pic>
        <p:nvPicPr>
          <p:cNvPr id="7" name="Picture 2" descr="http://skazochnikonline.ru/avtori/ushin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594" y="1600200"/>
            <a:ext cx="3712612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Юрий Вячеславович </a:t>
            </a:r>
            <a:r>
              <a:rPr lang="ru-RU" dirty="0" smtClean="0"/>
              <a:t>Громыко и его последователи выделяют отдельные </a:t>
            </a:r>
            <a:r>
              <a:rPr lang="ru-RU" dirty="0" err="1" smtClean="0"/>
              <a:t>метапредметы</a:t>
            </a:r>
            <a:r>
              <a:rPr lang="ru-RU" dirty="0" smtClean="0"/>
              <a:t> «Знак», «Проблема», «Смысл», «Ситуация» и т.д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Gromyko_Yu_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772816"/>
            <a:ext cx="2034540" cy="290322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"Мета "–(«за», «через», «над»), всеобщее, интегрирующее: </a:t>
            </a:r>
            <a:r>
              <a:rPr lang="ru-RU" dirty="0" err="1" smtClean="0">
                <a:solidFill>
                  <a:srgbClr val="0000CC"/>
                </a:solidFill>
              </a:rPr>
              <a:t>метадеятельность</a:t>
            </a:r>
            <a:r>
              <a:rPr lang="ru-RU" dirty="0" smtClean="0">
                <a:solidFill>
                  <a:srgbClr val="0000CC"/>
                </a:solidFill>
              </a:rPr>
              <a:t>, </a:t>
            </a:r>
            <a:r>
              <a:rPr lang="ru-RU" dirty="0" err="1" smtClean="0">
                <a:solidFill>
                  <a:srgbClr val="0000CC"/>
                </a:solidFill>
              </a:rPr>
              <a:t>метапредмет</a:t>
            </a:r>
            <a:r>
              <a:rPr lang="ru-RU" dirty="0" smtClean="0">
                <a:solidFill>
                  <a:srgbClr val="0000CC"/>
                </a:solidFill>
              </a:rPr>
              <a:t>, </a:t>
            </a:r>
            <a:r>
              <a:rPr lang="ru-RU" dirty="0" err="1" smtClean="0">
                <a:solidFill>
                  <a:srgbClr val="0000CC"/>
                </a:solidFill>
              </a:rPr>
              <a:t>метазнание</a:t>
            </a:r>
            <a:r>
              <a:rPr lang="ru-RU" dirty="0" smtClean="0">
                <a:solidFill>
                  <a:srgbClr val="0000CC"/>
                </a:solidFill>
              </a:rPr>
              <a:t>, </a:t>
            </a:r>
            <a:r>
              <a:rPr lang="ru-RU" dirty="0" err="1" smtClean="0">
                <a:solidFill>
                  <a:srgbClr val="0000CC"/>
                </a:solidFill>
              </a:rPr>
              <a:t>метаумение</a:t>
            </a:r>
            <a:r>
              <a:rPr lang="ru-RU" dirty="0" smtClean="0">
                <a:solidFill>
                  <a:srgbClr val="0000CC"/>
                </a:solidFill>
              </a:rPr>
              <a:t> (</a:t>
            </a:r>
            <a:r>
              <a:rPr lang="ru-RU" dirty="0" err="1" smtClean="0">
                <a:solidFill>
                  <a:srgbClr val="0000CC"/>
                </a:solidFill>
              </a:rPr>
              <a:t>метаспособ</a:t>
            </a:r>
            <a:r>
              <a:rPr lang="ru-RU" dirty="0" smtClean="0">
                <a:solidFill>
                  <a:srgbClr val="0000CC"/>
                </a:solidFill>
              </a:rPr>
              <a:t>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"Жизнь на уроке должна стать подлинной, и тогда у наших детей появится желание и смысл учиться" </a:t>
            </a:r>
            <a:endParaRPr lang="ru-RU" dirty="0"/>
          </a:p>
        </p:txBody>
      </p:sp>
      <p:pic>
        <p:nvPicPr>
          <p:cNvPr id="6" name="Содержимое 5" descr="IMG_87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628800"/>
            <a:ext cx="4343400" cy="32575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dirty="0" err="1" smtClean="0"/>
              <a:t>Метапредметный</a:t>
            </a:r>
            <a:r>
              <a:rPr lang="ru-RU" dirty="0" smtClean="0"/>
              <a:t> урок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err="1" smtClean="0"/>
              <a:t>Метапредметность</a:t>
            </a:r>
            <a:r>
              <a:rPr lang="ru-RU" dirty="0" smtClean="0"/>
              <a:t> - одно из средств реализации </a:t>
            </a:r>
            <a:r>
              <a:rPr lang="ru-RU" dirty="0" err="1" smtClean="0"/>
              <a:t>компетентностного</a:t>
            </a:r>
            <a:r>
              <a:rPr lang="ru-RU" dirty="0" smtClean="0"/>
              <a:t> подхода в образовании, а </a:t>
            </a:r>
            <a:r>
              <a:rPr lang="ru-RU" dirty="0" err="1" smtClean="0"/>
              <a:t>метапредметный</a:t>
            </a:r>
            <a:r>
              <a:rPr lang="ru-RU" dirty="0" smtClean="0"/>
              <a:t> урок - разновидность и высшая форма </a:t>
            </a:r>
            <a:r>
              <a:rPr lang="ru-RU" dirty="0" err="1" smtClean="0"/>
              <a:t>компетентностно-ориентированного</a:t>
            </a:r>
            <a:r>
              <a:rPr lang="ru-RU" dirty="0" smtClean="0"/>
              <a:t> учебного занятия.</a:t>
            </a:r>
          </a:p>
          <a:p>
            <a:endParaRPr lang="ru-RU" dirty="0"/>
          </a:p>
        </p:txBody>
      </p:sp>
      <p:pic>
        <p:nvPicPr>
          <p:cNvPr id="5" name="Содержимое 4" descr="Malchik-derzhit-zemnoy-sh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72816"/>
            <a:ext cx="3972296" cy="35383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формы </a:t>
            </a:r>
            <a:r>
              <a:rPr lang="ru-RU" i="1" dirty="0" err="1" smtClean="0"/>
              <a:t>метапредметного</a:t>
            </a:r>
            <a:r>
              <a:rPr lang="ru-RU" i="1" dirty="0" smtClean="0"/>
              <a:t> учебного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</a:t>
            </a:r>
            <a:r>
              <a:rPr lang="ru-RU" dirty="0" smtClean="0"/>
              <a:t>проблемная лекция; </a:t>
            </a:r>
          </a:p>
          <a:p>
            <a:r>
              <a:rPr lang="ru-RU" dirty="0" smtClean="0"/>
              <a:t>-дискуссия,</a:t>
            </a:r>
          </a:p>
          <a:p>
            <a:r>
              <a:rPr lang="ru-RU" dirty="0" smtClean="0"/>
              <a:t>-семинар;</a:t>
            </a:r>
          </a:p>
          <a:p>
            <a:r>
              <a:rPr lang="ru-RU" dirty="0" smtClean="0"/>
              <a:t>-лабораторный практикум;</a:t>
            </a:r>
          </a:p>
          <a:p>
            <a:r>
              <a:rPr lang="ru-RU" dirty="0" smtClean="0"/>
              <a:t>-деловая или ролевая игра;</a:t>
            </a:r>
          </a:p>
          <a:p>
            <a:r>
              <a:rPr lang="ru-RU" dirty="0" smtClean="0"/>
              <a:t>-разработка и защита проекта;</a:t>
            </a:r>
          </a:p>
          <a:p>
            <a:r>
              <a:rPr lang="ru-RU" dirty="0" smtClean="0"/>
              <a:t>-интегрированный урок. </a:t>
            </a:r>
          </a:p>
          <a:p>
            <a:endParaRPr lang="ru-RU" dirty="0"/>
          </a:p>
        </p:txBody>
      </p:sp>
      <p:pic>
        <p:nvPicPr>
          <p:cNvPr id="5" name="Содержимое 4" descr="IMG_874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80508" y="2132856"/>
            <a:ext cx="4611092" cy="345831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821</Words>
  <Application>Microsoft Office PowerPoint</Application>
  <PresentationFormat>Экран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Метапредметный подход в преподавании истории и обществознания</vt:lpstr>
      <vt:lpstr>Слайд 2</vt:lpstr>
      <vt:lpstr>План</vt:lpstr>
      <vt:lpstr>Зачем метапредметность? </vt:lpstr>
      <vt:lpstr>Слайд 5</vt:lpstr>
      <vt:lpstr>Слайд 6</vt:lpstr>
      <vt:lpstr>Слайд 7</vt:lpstr>
      <vt:lpstr>2. Метапредметный урок</vt:lpstr>
      <vt:lpstr>формы метапредметного учебного занятия:</vt:lpstr>
      <vt:lpstr>Формулировка темы занятия в традиционной и метапредметной интерпретации </vt:lpstr>
      <vt:lpstr>приемы критического мышления вырабатывают у обучающихся надпредметные умения, такие как:  </vt:lpstr>
      <vt:lpstr>Метапредметные проблемные ситуации</vt:lpstr>
      <vt:lpstr>Схема работы</vt:lpstr>
      <vt:lpstr>Кластер («гроздь») </vt:lpstr>
      <vt:lpstr>Слайд 15</vt:lpstr>
      <vt:lpstr>Таблицы и схемы</vt:lpstr>
      <vt:lpstr>проблемные ситуации</vt:lpstr>
      <vt:lpstr>Тема: Конкуренция и монополия (11 класс обществознание)</vt:lpstr>
      <vt:lpstr>Финансы в экономике</vt:lpstr>
      <vt:lpstr> Слагаемые успеха в бизнесе.</vt:lpstr>
      <vt:lpstr>Рыночные отношения в современной экономике.</vt:lpstr>
      <vt:lpstr>Роль учителя в реализации метапредметного подхода</vt:lpstr>
      <vt:lpstr>Формы и методы работы с текстом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Метапредметный подход в преподавании истории и обществознания</dc:title>
  <dc:creator>User</dc:creator>
  <cp:lastModifiedBy>User</cp:lastModifiedBy>
  <cp:revision>22</cp:revision>
  <dcterms:created xsi:type="dcterms:W3CDTF">2016-03-20T14:23:29Z</dcterms:created>
  <dcterms:modified xsi:type="dcterms:W3CDTF">2016-03-20T17:59:54Z</dcterms:modified>
</cp:coreProperties>
</file>